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8" r:id="rId3"/>
    <p:sldId id="271" r:id="rId4"/>
    <p:sldId id="273" r:id="rId5"/>
    <p:sldId id="257" r:id="rId6"/>
    <p:sldId id="274" r:id="rId7"/>
    <p:sldId id="283" r:id="rId8"/>
    <p:sldId id="264" r:id="rId9"/>
    <p:sldId id="277" r:id="rId10"/>
    <p:sldId id="275" r:id="rId11"/>
    <p:sldId id="284" r:id="rId12"/>
    <p:sldId id="281" r:id="rId13"/>
    <p:sldId id="280" r:id="rId14"/>
    <p:sldId id="286" r:id="rId15"/>
    <p:sldId id="285" r:id="rId16"/>
    <p:sldId id="266" r:id="rId17"/>
    <p:sldId id="288" r:id="rId18"/>
    <p:sldId id="287" r:id="rId19"/>
    <p:sldId id="263" r:id="rId20"/>
    <p:sldId id="265" r:id="rId21"/>
    <p:sldId id="262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18" autoAdjust="0"/>
  </p:normalViewPr>
  <p:slideViewPr>
    <p:cSldViewPr>
      <p:cViewPr>
        <p:scale>
          <a:sx n="78" d="100"/>
          <a:sy n="78" d="100"/>
        </p:scale>
        <p:origin x="-112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26262037801612E-2"/>
          <c:y val="0.1199311853856157"/>
          <c:w val="0.8230740783894549"/>
          <c:h val="0.84479493655979143"/>
        </c:manualLayout>
      </c:layout>
      <c:pie3DChart>
        <c:varyColors val="1"/>
        <c:ser>
          <c:idx val="0"/>
          <c:order val="0"/>
          <c:cat>
            <c:strRef>
              <c:f>List2!$C$4:$C$5</c:f>
              <c:strCache>
                <c:ptCount val="2"/>
                <c:pt idx="0">
                  <c:v>Število poslanih anket</c:v>
                </c:pt>
                <c:pt idx="1">
                  <c:v>Število vrnjenih anket</c:v>
                </c:pt>
              </c:strCache>
            </c:strRef>
          </c:cat>
          <c:val>
            <c:numRef>
              <c:f>List2!$D$4:$D$5</c:f>
              <c:numCache>
                <c:formatCode>General</c:formatCode>
                <c:ptCount val="2"/>
                <c:pt idx="0">
                  <c:v>125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'[Grafikon v E  POKI POKI_2012 POKI 7 oddano SAMOEVALVACIJSKO POROČILO CŠ-CILJ_popravki_november 2012.doc]List1'!$B$1</c:f>
              <c:strCache>
                <c:ptCount val="1"/>
                <c:pt idx="0">
                  <c:v>sploh jih ne spodbujajo</c:v>
                </c:pt>
              </c:strCache>
            </c:strRef>
          </c:tx>
          <c:invertIfNegative val="0"/>
          <c:cat>
            <c:strRef>
              <c:f>'[Grafikon v E  POKI POKI_2012 POKI 7 oddano SAMOEVALVACIJSKO POROČILO CŠ-CILJ_popravki_november 2012.doc]List1'!$A$2:$A$9</c:f>
              <c:strCache>
                <c:ptCount val="8"/>
                <c:pt idx="0">
                  <c:v>sodobno opremljene učilnice</c:v>
                </c:pt>
                <c:pt idx="1">
                  <c:v>način dela</c:v>
                </c:pt>
                <c:pt idx="2">
                  <c:v>višina honorarja</c:v>
                </c:pt>
                <c:pt idx="3">
                  <c:v>osebno zadovoljstvo učiteljev</c:v>
                </c:pt>
                <c:pt idx="4">
                  <c:v>dobro sodelovanje s strokovnimi delavci</c:v>
                </c:pt>
                <c:pt idx="5">
                  <c:v>stalno strokovno spopolnjevanje</c:v>
                </c:pt>
                <c:pt idx="6">
                  <c:v>manjši oddelki udeležencev</c:v>
                </c:pt>
                <c:pt idx="7">
                  <c:v>tesno sodelovanje s kolegi</c:v>
                </c:pt>
              </c:strCache>
            </c:strRef>
          </c:cat>
          <c:val>
            <c:numRef>
              <c:f>'[Grafikon v E  POKI POKI_2012 POKI 7 oddano SAMOEVALVACIJSKO POROČILO CŠ-CILJ_popravki_november 2012.doc]List1'!$B$2:$B$9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2</c:v>
                </c:pt>
                <c:pt idx="4">
                  <c:v>0</c:v>
                </c:pt>
                <c:pt idx="5">
                  <c:v>9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ser>
          <c:idx val="1"/>
          <c:order val="1"/>
          <c:tx>
            <c:strRef>
              <c:f>'[Grafikon v E  POKI POKI_2012 POKI 7 oddano SAMOEVALVACIJSKO POROČILO CŠ-CILJ_popravki_november 2012.doc]List1'!$C$1</c:f>
              <c:strCache>
                <c:ptCount val="1"/>
                <c:pt idx="0">
                  <c:v>delno jih spodbujajo</c:v>
                </c:pt>
              </c:strCache>
            </c:strRef>
          </c:tx>
          <c:invertIfNegative val="0"/>
          <c:cat>
            <c:strRef>
              <c:f>'[Grafikon v E  POKI POKI_2012 POKI 7 oddano SAMOEVALVACIJSKO POROČILO CŠ-CILJ_popravki_november 2012.doc]List1'!$A$2:$A$9</c:f>
              <c:strCache>
                <c:ptCount val="8"/>
                <c:pt idx="0">
                  <c:v>sodobno opremljene učilnice</c:v>
                </c:pt>
                <c:pt idx="1">
                  <c:v>način dela</c:v>
                </c:pt>
                <c:pt idx="2">
                  <c:v>višina honorarja</c:v>
                </c:pt>
                <c:pt idx="3">
                  <c:v>osebno zadovoljstvo učiteljev</c:v>
                </c:pt>
                <c:pt idx="4">
                  <c:v>dobro sodelovanje s strokovnimi delavci</c:v>
                </c:pt>
                <c:pt idx="5">
                  <c:v>stalno strokovno spopolnjevanje</c:v>
                </c:pt>
                <c:pt idx="6">
                  <c:v>manjši oddelki udeležencev</c:v>
                </c:pt>
                <c:pt idx="7">
                  <c:v>tesno sodelovanje s kolegi</c:v>
                </c:pt>
              </c:strCache>
            </c:strRef>
          </c:cat>
          <c:val>
            <c:numRef>
              <c:f>'[Grafikon v E  POKI POKI_2012 POKI 7 oddano SAMOEVALVACIJSKO POROČILO CŠ-CILJ_popravki_november 2012.doc]List1'!$C$2:$C$9</c:f>
              <c:numCache>
                <c:formatCode>General</c:formatCode>
                <c:ptCount val="8"/>
                <c:pt idx="0">
                  <c:v>22</c:v>
                </c:pt>
                <c:pt idx="1">
                  <c:v>20</c:v>
                </c:pt>
                <c:pt idx="2">
                  <c:v>19</c:v>
                </c:pt>
                <c:pt idx="3">
                  <c:v>6</c:v>
                </c:pt>
                <c:pt idx="4">
                  <c:v>17</c:v>
                </c:pt>
                <c:pt idx="5">
                  <c:v>19</c:v>
                </c:pt>
                <c:pt idx="6">
                  <c:v>4</c:v>
                </c:pt>
                <c:pt idx="7">
                  <c:v>17</c:v>
                </c:pt>
              </c:numCache>
            </c:numRef>
          </c:val>
        </c:ser>
        <c:ser>
          <c:idx val="2"/>
          <c:order val="2"/>
          <c:tx>
            <c:strRef>
              <c:f>'[Grafikon v E  POKI POKI_2012 POKI 7 oddano SAMOEVALVACIJSKO POROČILO CŠ-CILJ_popravki_november 2012.doc]List1'!$D$1</c:f>
              <c:strCache>
                <c:ptCount val="1"/>
                <c:pt idx="0">
                  <c:v>zelo jih spodbujajo</c:v>
                </c:pt>
              </c:strCache>
            </c:strRef>
          </c:tx>
          <c:invertIfNegative val="0"/>
          <c:cat>
            <c:strRef>
              <c:f>'[Grafikon v E  POKI POKI_2012 POKI 7 oddano SAMOEVALVACIJSKO POROČILO CŠ-CILJ_popravki_november 2012.doc]List1'!$A$2:$A$9</c:f>
              <c:strCache>
                <c:ptCount val="8"/>
                <c:pt idx="0">
                  <c:v>sodobno opremljene učilnice</c:v>
                </c:pt>
                <c:pt idx="1">
                  <c:v>način dela</c:v>
                </c:pt>
                <c:pt idx="2">
                  <c:v>višina honorarja</c:v>
                </c:pt>
                <c:pt idx="3">
                  <c:v>osebno zadovoljstvo učiteljev</c:v>
                </c:pt>
                <c:pt idx="4">
                  <c:v>dobro sodelovanje s strokovnimi delavci</c:v>
                </c:pt>
                <c:pt idx="5">
                  <c:v>stalno strokovno spopolnjevanje</c:v>
                </c:pt>
                <c:pt idx="6">
                  <c:v>manjši oddelki udeležencev</c:v>
                </c:pt>
                <c:pt idx="7">
                  <c:v>tesno sodelovanje s kolegi</c:v>
                </c:pt>
              </c:strCache>
            </c:strRef>
          </c:cat>
          <c:val>
            <c:numRef>
              <c:f>'[Grafikon v E  POKI POKI_2012 POKI 7 oddano SAMOEVALVACIJSKO POROČILO CŠ-CILJ_popravki_november 2012.doc]List1'!$D$2:$D$9</c:f>
              <c:numCache>
                <c:formatCode>General</c:formatCode>
                <c:ptCount val="8"/>
                <c:pt idx="0">
                  <c:v>18</c:v>
                </c:pt>
                <c:pt idx="1">
                  <c:v>19</c:v>
                </c:pt>
                <c:pt idx="2">
                  <c:v>6</c:v>
                </c:pt>
                <c:pt idx="3">
                  <c:v>33</c:v>
                </c:pt>
                <c:pt idx="4">
                  <c:v>23</c:v>
                </c:pt>
                <c:pt idx="5">
                  <c:v>5</c:v>
                </c:pt>
                <c:pt idx="6">
                  <c:v>37</c:v>
                </c:pt>
                <c:pt idx="7">
                  <c:v>10</c:v>
                </c:pt>
              </c:numCache>
            </c:numRef>
          </c:val>
        </c:ser>
        <c:ser>
          <c:idx val="3"/>
          <c:order val="3"/>
          <c:tx>
            <c:strRef>
              <c:f>'[Grafikon v E  POKI POKI_2012 POKI 7 oddano SAMOEVALVACIJSKO POROČILO CŠ-CILJ_popravki_november 2012.doc]List1'!$E$1</c:f>
              <c:strCache>
                <c:ptCount val="1"/>
                <c:pt idx="0">
                  <c:v>ne morem presoditi</c:v>
                </c:pt>
              </c:strCache>
            </c:strRef>
          </c:tx>
          <c:invertIfNegative val="0"/>
          <c:cat>
            <c:strRef>
              <c:f>'[Grafikon v E  POKI POKI_2012 POKI 7 oddano SAMOEVALVACIJSKO POROČILO CŠ-CILJ_popravki_november 2012.doc]List1'!$A$2:$A$9</c:f>
              <c:strCache>
                <c:ptCount val="8"/>
                <c:pt idx="0">
                  <c:v>sodobno opremljene učilnice</c:v>
                </c:pt>
                <c:pt idx="1">
                  <c:v>način dela</c:v>
                </c:pt>
                <c:pt idx="2">
                  <c:v>višina honorarja</c:v>
                </c:pt>
                <c:pt idx="3">
                  <c:v>osebno zadovoljstvo učiteljev</c:v>
                </c:pt>
                <c:pt idx="4">
                  <c:v>dobro sodelovanje s strokovnimi delavci</c:v>
                </c:pt>
                <c:pt idx="5">
                  <c:v>stalno strokovno spopolnjevanje</c:v>
                </c:pt>
                <c:pt idx="6">
                  <c:v>manjši oddelki udeležencev</c:v>
                </c:pt>
                <c:pt idx="7">
                  <c:v>tesno sodelovanje s kolegi</c:v>
                </c:pt>
              </c:strCache>
            </c:strRef>
          </c:cat>
          <c:val>
            <c:numRef>
              <c:f>'[Grafikon v E  POKI POKI_2012 POKI 7 oddano SAMOEVALVACIJSKO POROČILO CŠ-CILJ_popravki_november 2012.doc]List1'!$E$2:$E$9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12</c:v>
                </c:pt>
                <c:pt idx="6">
                  <c:v>2</c:v>
                </c:pt>
                <c:pt idx="7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8639744"/>
        <c:axId val="108641280"/>
        <c:axId val="0"/>
      </c:bar3DChart>
      <c:catAx>
        <c:axId val="10863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641280"/>
        <c:crosses val="autoZero"/>
        <c:auto val="1"/>
        <c:lblAlgn val="ctr"/>
        <c:lblOffset val="100"/>
        <c:noMultiLvlLbl val="0"/>
      </c:catAx>
      <c:valAx>
        <c:axId val="10864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39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616-BAE1-4AA3-A599-48BEDDC504A5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8447A-810D-45FB-AE04-2118D966ED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37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Ograda opomb 2"/>
          <p:cNvSpPr txBox="1">
            <a:spLocks noGrp="1"/>
          </p:cNvSpPr>
          <p:nvPr>
            <p:ph type="body" sz="quarter" idx="1"/>
          </p:nvPr>
        </p:nvSpPr>
        <p:spPr>
          <a:xfrm>
            <a:off x="685828" y="4343324"/>
            <a:ext cx="5486309" cy="27699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12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2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66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4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3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7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18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4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0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6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69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16ED2-8ED4-4E55-A4D8-7186E4A8E53E}" type="datetimeFigureOut">
              <a:rPr lang="sl-SI" smtClean="0"/>
              <a:t>16.9.2013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BB65-7B11-4327-B63D-2F33145C73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59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694161"/>
          </a:xfrm>
        </p:spPr>
        <p:txBody>
          <a:bodyPr>
            <a:noAutofit/>
          </a:bodyPr>
          <a:lstStyle/>
          <a:p>
            <a:r>
              <a:rPr lang="sl-SI" b="1" dirty="0" smtClean="0"/>
              <a:t>PREDSTAVITEV SAMOEVALVACIJSKEGA POROČILA </a:t>
            </a:r>
            <a:br>
              <a:rPr lang="sl-SI" b="1" dirty="0" smtClean="0"/>
            </a:br>
            <a:r>
              <a:rPr lang="sl-SI" sz="1800" b="1" dirty="0" smtClean="0"/>
              <a:t>Projekt:</a:t>
            </a:r>
            <a:br>
              <a:rPr lang="sl-SI" sz="1800" b="1" dirty="0" smtClean="0"/>
            </a:br>
            <a:r>
              <a:rPr lang="sl-SI" sz="1800" b="1" dirty="0" smtClean="0"/>
              <a:t>Razvoj kakovosti v izobraževanju odraslih od 2009 do 2013</a:t>
            </a:r>
            <a:endParaRPr lang="sl-SI" sz="1800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2736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b="1" dirty="0" smtClean="0">
                <a:solidFill>
                  <a:srgbClr val="10253F"/>
                </a:solidFill>
              </a:rPr>
              <a:t>3. </a:t>
            </a:r>
            <a:r>
              <a:rPr lang="sl-SI" b="1" dirty="0">
                <a:solidFill>
                  <a:srgbClr val="10253F"/>
                </a:solidFill>
              </a:rPr>
              <a:t>d</a:t>
            </a:r>
            <a:r>
              <a:rPr lang="sl-SI" b="1" dirty="0" smtClean="0">
                <a:solidFill>
                  <a:srgbClr val="10253F"/>
                </a:solidFill>
              </a:rPr>
              <a:t>ecember 2012</a:t>
            </a:r>
            <a:endParaRPr lang="sl-SI" b="1" dirty="0">
              <a:solidFill>
                <a:srgbClr val="10253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b="1" dirty="0">
              <a:solidFill>
                <a:srgbClr val="10253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4240" y="4350712"/>
            <a:ext cx="1347840" cy="950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/>
          <p:cNvSpPr/>
          <p:nvPr/>
        </p:nvSpPr>
        <p:spPr>
          <a:xfrm>
            <a:off x="4443599" y="3244334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Tahoma"/>
                <a:ea typeface="Calibri"/>
              </a:rPr>
              <a:t> </a:t>
            </a:r>
            <a:endParaRPr lang="sl-SI" dirty="0"/>
          </a:p>
        </p:txBody>
      </p:sp>
      <p:pic>
        <p:nvPicPr>
          <p:cNvPr id="7173" name="Picture 5" descr="MIZKŠ prelom izvedbe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25624" r="-13518" b="-25624"/>
          <a:stretch/>
        </p:blipFill>
        <p:spPr bwMode="auto">
          <a:xfrm>
            <a:off x="72000" y="108000"/>
            <a:ext cx="3038476" cy="13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Slika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4307" r="3" b="4307"/>
          <a:stretch/>
        </p:blipFill>
        <p:spPr bwMode="auto">
          <a:xfrm>
            <a:off x="5724001" y="72000"/>
            <a:ext cx="3420000" cy="10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logo%20barv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0179"/>
          <a:stretch>
            <a:fillRect/>
          </a:stretch>
        </p:blipFill>
        <p:spPr bwMode="auto">
          <a:xfrm>
            <a:off x="2987824" y="188640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097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                                                          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80975" y="116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340999" y="13909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4800" b="1" dirty="0" smtClean="0"/>
              <a:t>UGOTOVITVE:</a:t>
            </a:r>
            <a:endParaRPr lang="sl-SI" sz="4800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sz="half" idx="1"/>
          </p:nvPr>
        </p:nvSpPr>
        <p:spPr>
          <a:xfrm>
            <a:off x="467544" y="2492896"/>
            <a:ext cx="4038600" cy="4390504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Načrtovanje </a:t>
            </a:r>
            <a:r>
              <a:rPr lang="sl-SI" sz="2000" b="1" dirty="0" err="1" smtClean="0">
                <a:solidFill>
                  <a:srgbClr val="10253F"/>
                </a:solidFill>
              </a:rPr>
              <a:t>medpredmetnih</a:t>
            </a:r>
            <a:r>
              <a:rPr lang="sl-SI" sz="2000" b="1" dirty="0" smtClean="0">
                <a:solidFill>
                  <a:srgbClr val="10253F"/>
                </a:solidFill>
              </a:rPr>
              <a:t> povezav, sodelovanje med predavatelji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Udeležba na strokovnih aktivih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Organizatorji si želijo več samoiniciativnosti s strani predavateljev                         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4735151" y="2492896"/>
            <a:ext cx="4038600" cy="4365104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b="1" dirty="0" smtClean="0"/>
              <a:t>+ </a:t>
            </a:r>
            <a:r>
              <a:rPr lang="sl-SI" sz="2000" b="1" dirty="0" smtClean="0"/>
              <a:t>Sodelovanje med predavatelji in organizatorji pri načrtovanju urnikov in izpeljavi posameznih predmetov, tečajev in usposabljanj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/>
              <a:t>+ Predlogi o strokovnih aktivih na ravni zavoda (število strokovnih aktivov?)</a:t>
            </a:r>
            <a:endParaRPr lang="sl-SI" sz="2000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6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91196" y="1332793"/>
            <a:ext cx="7962408" cy="629702"/>
          </a:xfrm>
        </p:spPr>
        <p:txBody>
          <a:bodyPr anchorCtr="0"/>
          <a:lstStyle/>
          <a:p>
            <a:pPr lvl="0" algn="l">
              <a:buNone/>
            </a:pPr>
            <a:endParaRPr lang="sl-SI" sz="2500" b="1" dirty="0">
              <a:solidFill>
                <a:srgbClr val="10253F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Kazalnik 2: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</a:rPr>
              <a:t>MOTIVIRANOST PREDAVATELJEV ZA DELO V IO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sz="2800" b="1" dirty="0" smtClean="0">
              <a:solidFill>
                <a:srgbClr val="10253F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kakovosti:</a:t>
            </a:r>
          </a:p>
          <a:p>
            <a:pPr marL="0" indent="0">
              <a:buNone/>
            </a:pPr>
            <a:r>
              <a:rPr lang="sl-SI" sz="2800" dirty="0"/>
              <a:t>Naši predavatelji so motivirani, da udeležencem pomagajo doseči </a:t>
            </a:r>
            <a:r>
              <a:rPr lang="sl-SI" sz="2800" dirty="0" smtClean="0"/>
              <a:t>čim višji </a:t>
            </a:r>
            <a:r>
              <a:rPr lang="sl-SI" sz="2800" dirty="0"/>
              <a:t>uspeh.</a:t>
            </a:r>
            <a:r>
              <a:rPr lang="sl-SI" sz="2800" i="1" dirty="0"/>
              <a:t> </a:t>
            </a:r>
            <a:endParaRPr lang="sl-SI" sz="2200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7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besedila 2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400" b="1" dirty="0">
              <a:solidFill>
                <a:srgbClr val="10253F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683568" y="1600201"/>
            <a:ext cx="8003232" cy="1108720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MOTIVACIJSKI ELEMENTI PRI DELU V IO</a:t>
            </a:r>
            <a:endParaRPr lang="sl-SI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7443" y="9927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fikon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54562"/>
              </p:ext>
            </p:extLst>
          </p:nvPr>
        </p:nvGraphicFramePr>
        <p:xfrm>
          <a:off x="0" y="2132856"/>
          <a:ext cx="9144000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71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79512" y="1487246"/>
            <a:ext cx="7238139" cy="1470025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RAZLIČNE OBLIKE INDIVIDUALNEGA DELA Z ODRASLIMI UDELEŽENCI</a:t>
            </a:r>
            <a:endParaRPr lang="sl-SI" sz="2800" dirty="0"/>
          </a:p>
        </p:txBody>
      </p:sp>
      <p:sp>
        <p:nvSpPr>
          <p:cNvPr id="3" name="Ograda besedila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13721"/>
              </p:ext>
            </p:extLst>
          </p:nvPr>
        </p:nvGraphicFramePr>
        <p:xfrm>
          <a:off x="179512" y="2852936"/>
          <a:ext cx="8640961" cy="35283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21578"/>
                <a:gridCol w="387140"/>
                <a:gridCol w="762438"/>
                <a:gridCol w="529242"/>
                <a:gridCol w="607582"/>
                <a:gridCol w="425399"/>
                <a:gridCol w="607582"/>
              </a:tblGrid>
              <a:tr h="45235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 grid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Ne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Da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SKUPAJ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5235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 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%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%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%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45235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1. Osebni pogovor z udeležencem ob učnih težavah.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0,00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45235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2. Pomoč pri izdelavi osebnega izobraževalnega načrta. 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88,89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45235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3. Spremljanje uresničevanja osebnega izobraževalnega načrta.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8,89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814243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4. Svetovanje, kam naj se udeleženec obrne ob težavah, ki jih ne more rešiti v izobraževalni organizaciji.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88,89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100,00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452358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5. Svetovanje o uspešnih učnih tehnikah.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8,89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91,11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100,00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8" name="Pravokotnik 7"/>
          <p:cNvSpPr/>
          <p:nvPr/>
        </p:nvSpPr>
        <p:spPr>
          <a:xfrm>
            <a:off x="6660232" y="2852936"/>
            <a:ext cx="1152128" cy="352839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1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340999" y="13909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4800" b="1" dirty="0" smtClean="0"/>
              <a:t>UGOTOVITVE:</a:t>
            </a:r>
            <a:endParaRPr lang="sl-SI" sz="4800" b="1" dirty="0"/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306207" cy="4005064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b="1" dirty="0" smtClean="0"/>
              <a:t>+ </a:t>
            </a:r>
            <a:r>
              <a:rPr lang="sl-SI" b="1" dirty="0"/>
              <a:t>V</a:t>
            </a:r>
            <a:r>
              <a:rPr lang="sl-SI" b="1" dirty="0" smtClean="0"/>
              <a:t>ečina predavateljev je pripravljena izvajati različne oblike pomoči udeležencem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 smtClean="0"/>
              <a:t>+ Uspeh udeležencev je zelo pomemben motivacijski dejavnik predavateljem</a:t>
            </a:r>
          </a:p>
          <a:p>
            <a:pPr marL="0" indent="0">
              <a:lnSpc>
                <a:spcPct val="150000"/>
              </a:lnSpc>
              <a:buNone/>
            </a:pPr>
            <a:endParaRPr lang="sl-SI" sz="2000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grada vsebine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7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91196" y="1332793"/>
            <a:ext cx="7962408" cy="629702"/>
          </a:xfrm>
        </p:spPr>
        <p:txBody>
          <a:bodyPr anchorCtr="0"/>
          <a:lstStyle/>
          <a:p>
            <a:pPr lvl="0" algn="l">
              <a:buNone/>
            </a:pPr>
            <a:endParaRPr lang="sl-SI" sz="2500" b="1" dirty="0">
              <a:solidFill>
                <a:srgbClr val="10253F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Kazalnik 3: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</a:rPr>
              <a:t>ZADOVOLJSTVO PREDAVATELJEV PRI DELU V IO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sz="2800" b="1" dirty="0" smtClean="0">
              <a:solidFill>
                <a:srgbClr val="10253F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kakovosti:</a:t>
            </a:r>
          </a:p>
          <a:p>
            <a:pPr marL="0" indent="0">
              <a:buNone/>
            </a:pPr>
            <a:r>
              <a:rPr lang="sl-SI" sz="2800" dirty="0"/>
              <a:t>Predavatelji svoje zadovoljstvo s pogoji dela izkazujejo z </a:t>
            </a:r>
            <a:r>
              <a:rPr lang="sl-SI" sz="2800" dirty="0" smtClean="0"/>
              <a:t>angažiranostjo pri </a:t>
            </a:r>
            <a:r>
              <a:rPr lang="sl-SI" sz="2800" dirty="0"/>
              <a:t>uresničevanju ciljev zavoda in posameznih udeležencev.</a:t>
            </a: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91196" y="1332793"/>
            <a:ext cx="7962408" cy="629702"/>
          </a:xfrm>
        </p:spPr>
        <p:txBody>
          <a:bodyPr anchorCtr="0">
            <a:normAutofit/>
          </a:bodyPr>
          <a:lstStyle/>
          <a:p>
            <a:pPr lvl="0" algn="l">
              <a:buNone/>
            </a:pPr>
            <a:r>
              <a:rPr lang="sl-SI" sz="32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ZADOVOLJSTVO PREDAVATELJEV</a:t>
            </a:r>
            <a:endParaRPr lang="sl-SI" sz="3200" b="1" dirty="0">
              <a:solidFill>
                <a:srgbClr val="10253F"/>
              </a:solidFill>
              <a:latin typeface="+mn-lt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7" name="Predme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518911"/>
              </p:ext>
            </p:extLst>
          </p:nvPr>
        </p:nvGraphicFramePr>
        <p:xfrm>
          <a:off x="0" y="1962495"/>
          <a:ext cx="9144000" cy="489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Grafikon" r:id="rId7" imgW="5986791" imgH="3475021" progId="Excel.Chart.8">
                  <p:embed/>
                </p:oleObj>
              </mc:Choice>
              <mc:Fallback>
                <p:oleObj name="Grafikon" r:id="rId7" imgW="5986791" imgH="3475021" progId="Excel.Chart.8">
                  <p:embed/>
                  <p:pic>
                    <p:nvPicPr>
                      <p:cNvPr id="0" name="Grafikon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62495"/>
                        <a:ext cx="9144000" cy="4895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91196" y="1332792"/>
            <a:ext cx="7962408" cy="1016088"/>
          </a:xfrm>
        </p:spPr>
        <p:txBody>
          <a:bodyPr anchorCtr="0">
            <a:normAutofit fontScale="90000"/>
          </a:bodyPr>
          <a:lstStyle/>
          <a:p>
            <a:pPr lvl="0" algn="l">
              <a:buNone/>
            </a:pPr>
            <a:r>
              <a:rPr lang="sl-SI" sz="32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ZADOVOLJSTVO PREDAVATELJEV</a:t>
            </a:r>
            <a:br>
              <a:rPr lang="sl-SI" sz="32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</a:br>
            <a:r>
              <a:rPr lang="sl-SI" sz="32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Z NAGRAJEVANJEM ZA DELO</a:t>
            </a:r>
            <a:endParaRPr lang="sl-SI" sz="3200" b="1" dirty="0">
              <a:solidFill>
                <a:srgbClr val="10253F"/>
              </a:solidFill>
              <a:latin typeface="+mn-lt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10" name="Predme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62597"/>
              </p:ext>
            </p:extLst>
          </p:nvPr>
        </p:nvGraphicFramePr>
        <p:xfrm>
          <a:off x="0" y="2276872"/>
          <a:ext cx="9144000" cy="4581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Grafikon" r:id="rId7" imgW="5523455" imgH="3218967" progId="Excel.Chart.8">
                  <p:embed/>
                </p:oleObj>
              </mc:Choice>
              <mc:Fallback>
                <p:oleObj name="Grafikon" r:id="rId7" imgW="5523455" imgH="3218967" progId="Excel.Chart.8">
                  <p:embed/>
                  <p:pic>
                    <p:nvPicPr>
                      <p:cNvPr id="0" name="Grafikon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76872"/>
                        <a:ext cx="9144000" cy="4581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367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5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340999" y="139099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4800" b="1" dirty="0" smtClean="0"/>
              <a:t>UGOTOVITVE:</a:t>
            </a:r>
            <a:endParaRPr lang="sl-SI" sz="4800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sz="half" idx="1"/>
          </p:nvPr>
        </p:nvSpPr>
        <p:spPr>
          <a:xfrm>
            <a:off x="467544" y="2492896"/>
            <a:ext cx="4038600" cy="4390504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Politika nagrajevanja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</a:t>
            </a:r>
            <a:r>
              <a:rPr lang="sl-SI" sz="2000" b="1" dirty="0" err="1" smtClean="0">
                <a:solidFill>
                  <a:srgbClr val="10253F"/>
                </a:solidFill>
              </a:rPr>
              <a:t>Vzdrževanost</a:t>
            </a:r>
            <a:r>
              <a:rPr lang="sl-SI" sz="2000" b="1" dirty="0" smtClean="0">
                <a:solidFill>
                  <a:srgbClr val="10253F"/>
                </a:solidFill>
              </a:rPr>
              <a:t> IKT opreme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Sodelovanje med predavatelji različnih področij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Sodelovanje z zunanjimi institucijami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>
                <a:solidFill>
                  <a:srgbClr val="10253F"/>
                </a:solidFill>
              </a:rPr>
              <a:t>- Z izbranimi vprašanji lahko le delno odgovorimo na standard kakovosti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4735151" y="2492896"/>
            <a:ext cx="4038600" cy="4365104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/>
              <a:t>+ redna izplačila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/>
              <a:t>+ sodelovanje s strokovnimi delavci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000" b="1" dirty="0" smtClean="0"/>
              <a:t>+ organizatorji se dobro zavedajo, s katerimi elementi so predavatelji zadovoljni in s katerimi ne (visoka korelacija med odgovori)</a:t>
            </a:r>
            <a:endParaRPr lang="sl-SI" sz="2000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326873" y="1515674"/>
            <a:ext cx="7962408" cy="629702"/>
          </a:xfrm>
        </p:spPr>
        <p:txBody>
          <a:bodyPr anchorCtr="0">
            <a:normAutofit/>
          </a:bodyPr>
          <a:lstStyle/>
          <a:p>
            <a:pPr lvl="0" algn="l">
              <a:buNone/>
            </a:pPr>
            <a:r>
              <a:rPr lang="sl-SI" sz="28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OBISK  ZGLEDOVALNE ORGANIZACIJE</a:t>
            </a:r>
            <a:endParaRPr lang="sl-SI" sz="2800" b="1" dirty="0">
              <a:solidFill>
                <a:srgbClr val="10253F"/>
              </a:solidFill>
              <a:latin typeface="+mn-lt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E:\POKI\POKI_2012\Obisk UPI Žalec - 8.11.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07" y="2287390"/>
            <a:ext cx="6139222" cy="45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Microsoft\Windows\Temporary Internet Files\Content.IE5\D0PT0QVB\IMG_0085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" y="0"/>
            <a:ext cx="914565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-468560" y="1362152"/>
            <a:ext cx="8229600" cy="1143000"/>
          </a:xfrm>
        </p:spPr>
        <p:txBody>
          <a:bodyPr>
            <a:noAutofit/>
          </a:bodyPr>
          <a:lstStyle/>
          <a:p>
            <a:r>
              <a:rPr lang="sl-SI" sz="4000" b="1" dirty="0" smtClean="0"/>
              <a:t>Model </a:t>
            </a:r>
            <a:r>
              <a:rPr lang="sl-SI" sz="4000" b="1" dirty="0" err="1" smtClean="0"/>
              <a:t>samoevalvacije</a:t>
            </a:r>
            <a:r>
              <a:rPr lang="sl-SI" sz="4000" b="1" dirty="0" smtClean="0"/>
              <a:t/>
            </a:r>
            <a:br>
              <a:rPr lang="sl-SI" sz="4000" b="1" dirty="0" smtClean="0"/>
            </a:br>
            <a:r>
              <a:rPr lang="sl-SI" sz="4000" b="1" dirty="0" smtClean="0"/>
              <a:t> </a:t>
            </a:r>
            <a:r>
              <a:rPr lang="sl-SI" sz="2800" b="1" dirty="0" smtClean="0"/>
              <a:t>Ponudimo odraslim kakovostno izobraževanje</a:t>
            </a:r>
            <a:endParaRPr lang="sl-SI" sz="2800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sz="half" idx="1"/>
          </p:nvPr>
        </p:nvSpPr>
        <p:spPr>
          <a:xfrm>
            <a:off x="467544" y="2852936"/>
            <a:ext cx="4038600" cy="3456384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3200" b="1" dirty="0" smtClean="0">
                <a:solidFill>
                  <a:srgbClr val="10253F"/>
                </a:solidFill>
              </a:rPr>
              <a:t>ACS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b="1" dirty="0" smtClean="0">
                <a:solidFill>
                  <a:srgbClr val="10253F"/>
                </a:solidFill>
              </a:rPr>
              <a:t>Razvijanje kakovosti v izobraževanju odraslih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600" b="1" dirty="0" smtClean="0">
                <a:solidFill>
                  <a:srgbClr val="10253F"/>
                </a:solidFill>
              </a:rPr>
              <a:t>Svetovanje izobraževalnim organizacijam, ki delajo z odraslimi</a:t>
            </a:r>
          </a:p>
        </p:txBody>
      </p:sp>
      <p:sp>
        <p:nvSpPr>
          <p:cNvPr id="11" name="Ograda vsebine 10"/>
          <p:cNvSpPr>
            <a:spLocks noGrp="1"/>
          </p:cNvSpPr>
          <p:nvPr>
            <p:ph sz="half" idx="2"/>
          </p:nvPr>
        </p:nvSpPr>
        <p:spPr>
          <a:xfrm>
            <a:off x="4735151" y="2852936"/>
            <a:ext cx="4038600" cy="352839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b="1" dirty="0" smtClean="0"/>
              <a:t>Cene Štupar – CILJ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b="1" dirty="0" smtClean="0"/>
              <a:t>Vključeni v projekt od januarja 2012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l-SI" b="1" dirty="0" smtClean="0"/>
              <a:t>Razmislek o lastni viziji in vrednotah pri delu z odraslimi</a:t>
            </a:r>
            <a:endParaRPr lang="sl-SI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7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91196" y="1332793"/>
            <a:ext cx="7962408" cy="629702"/>
          </a:xfrm>
        </p:spPr>
        <p:txBody>
          <a:bodyPr anchorCtr="0">
            <a:noAutofit/>
          </a:bodyPr>
          <a:lstStyle/>
          <a:p>
            <a:pPr lvl="0" algn="l">
              <a:buNone/>
            </a:pPr>
            <a:r>
              <a:rPr lang="sl-SI" sz="36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UPI-Ljudska univerza Žalec:</a:t>
            </a:r>
            <a:endParaRPr lang="sl-SI" sz="3600" b="1" dirty="0">
              <a:solidFill>
                <a:srgbClr val="10253F"/>
              </a:solidFill>
              <a:latin typeface="+mn-lt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200" b="1" dirty="0" smtClean="0">
                <a:solidFill>
                  <a:srgbClr val="10253F"/>
                </a:solidFill>
              </a:rPr>
              <a:t>Pomembnost osebnega stika s predavatelji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200" b="1" dirty="0" smtClean="0">
                <a:solidFill>
                  <a:srgbClr val="10253F"/>
                </a:solidFill>
              </a:rPr>
              <a:t>Spremljanje kakovosti dela predavateljev (udeleženci, sprotno in končno preverjanje) </a:t>
            </a:r>
            <a:r>
              <a:rPr lang="sl-SI" sz="2200" b="1" dirty="0" smtClean="0">
                <a:solidFill>
                  <a:srgbClr val="10253F"/>
                </a:solidFill>
                <a:sym typeface="Wingdings" pitchFamily="2" charset="2"/>
              </a:rPr>
              <a:t> letni izbor najbolje ocenjenih predavateljev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200" b="1" dirty="0" smtClean="0">
                <a:solidFill>
                  <a:srgbClr val="10253F"/>
                </a:solidFill>
                <a:sym typeface="Wingdings" pitchFamily="2" charset="2"/>
              </a:rPr>
              <a:t>Redno hospitiranje s strani strokovnih delavcev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200" b="1" dirty="0" smtClean="0">
                <a:solidFill>
                  <a:srgbClr val="10253F"/>
                </a:solidFill>
                <a:sym typeface="Wingdings" pitchFamily="2" charset="2"/>
              </a:rPr>
              <a:t>Borza znanja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200" b="1" dirty="0" smtClean="0">
                <a:solidFill>
                  <a:srgbClr val="10253F"/>
                </a:solidFill>
                <a:sym typeface="Wingdings" pitchFamily="2" charset="2"/>
              </a:rPr>
              <a:t>Ni dolgoročnega sodelovanja s predavatelji, premalo pripadnosti zavodu</a:t>
            </a:r>
            <a:endParaRPr lang="sl-SI" sz="2200" b="1" dirty="0">
              <a:solidFill>
                <a:srgbClr val="10253F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467544" y="1647643"/>
            <a:ext cx="7962408" cy="629702"/>
          </a:xfrm>
        </p:spPr>
        <p:txBody>
          <a:bodyPr anchorCtr="0">
            <a:noAutofit/>
          </a:bodyPr>
          <a:lstStyle/>
          <a:p>
            <a:pPr lvl="0" algn="l">
              <a:buNone/>
            </a:pPr>
            <a:r>
              <a:rPr lang="sl-SI" sz="36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PREDLOGI ZA IZBOLJŠAVE </a:t>
            </a:r>
            <a:br>
              <a:rPr lang="sl-SI" sz="36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</a:br>
            <a:r>
              <a:rPr lang="sl-SI" sz="3600" b="1" dirty="0" smtClean="0">
                <a:solidFill>
                  <a:srgbClr val="10253F"/>
                </a:solidFill>
                <a:latin typeface="+mn-lt"/>
                <a:ea typeface="Tahoma" pitchFamily="34"/>
                <a:cs typeface="Tahoma" pitchFamily="34"/>
              </a:rPr>
              <a:t>V NAŠEM ZAVODU:</a:t>
            </a:r>
            <a:endParaRPr lang="sl-SI" sz="3600" b="1" dirty="0">
              <a:solidFill>
                <a:srgbClr val="10253F"/>
              </a:solidFill>
              <a:latin typeface="+mn-lt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46835" y="2636912"/>
            <a:ext cx="8326731" cy="4221088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</a:rPr>
              <a:t>Vpeljava </a:t>
            </a:r>
            <a:r>
              <a:rPr lang="sl-SI" sz="2000" b="1" dirty="0" smtClean="0">
                <a:solidFill>
                  <a:srgbClr val="10253F"/>
                </a:solidFill>
              </a:rPr>
              <a:t>vsaj dveh strokovnih aktivov na ravni celega zavoda, sočasno tudi aktivi po posameznih področjih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</a:rPr>
              <a:t>Večji poudarek na </a:t>
            </a:r>
            <a:r>
              <a:rPr lang="sl-SI" sz="2000" b="1" dirty="0" err="1" smtClean="0">
                <a:solidFill>
                  <a:srgbClr val="10253F"/>
                </a:solidFill>
              </a:rPr>
              <a:t>medpredmetnem</a:t>
            </a:r>
            <a:r>
              <a:rPr lang="sl-SI" sz="2000" b="1" dirty="0" smtClean="0">
                <a:solidFill>
                  <a:srgbClr val="10253F"/>
                </a:solidFill>
              </a:rPr>
              <a:t> povezovanju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</a:rPr>
              <a:t>Predlogi za aktivno udeležbo na strokovnih aktivih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</a:rPr>
              <a:t>Spremembe na področju politike nagrajevanja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</a:rPr>
              <a:t>Sprotno preverjanje predavateljev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</a:rPr>
              <a:t>Večje vključevanje predavateljev v pogovore o prihodnosti in viziji zavoda </a:t>
            </a:r>
            <a:r>
              <a:rPr lang="sl-SI" sz="2000" b="1" dirty="0" smtClean="0">
                <a:solidFill>
                  <a:srgbClr val="10253F"/>
                </a:solidFill>
                <a:sym typeface="Wingdings" pitchFamily="2" charset="2"/>
              </a:rPr>
              <a:t> dolgoročno sodelovanje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srgbClr val="10253F"/>
                </a:solidFill>
                <a:sym typeface="Wingdings" pitchFamily="2" charset="2"/>
              </a:rPr>
              <a:t>…………………………………………………………</a:t>
            </a:r>
            <a:endParaRPr lang="sl-SI" sz="20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-305661" y="1196752"/>
            <a:ext cx="8229600" cy="1143000"/>
          </a:xfrm>
        </p:spPr>
        <p:txBody>
          <a:bodyPr/>
          <a:lstStyle/>
          <a:p>
            <a:r>
              <a:rPr lang="sl-SI" b="1" dirty="0" err="1" smtClean="0"/>
              <a:t>Samoevalvacija</a:t>
            </a:r>
            <a:r>
              <a:rPr lang="sl-SI" b="1" dirty="0" smtClean="0"/>
              <a:t> po korakih:</a:t>
            </a:r>
            <a:endParaRPr lang="sl-SI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quarter" idx="4"/>
          </p:nvPr>
        </p:nvSpPr>
        <p:spPr>
          <a:xfrm>
            <a:off x="327443" y="2906712"/>
            <a:ext cx="8262195" cy="34026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</p:spPr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6700" b="1" u="sng" dirty="0" smtClean="0"/>
              <a:t>Analiza </a:t>
            </a:r>
            <a:r>
              <a:rPr lang="sl-SI" sz="6700" b="1" u="sng" dirty="0"/>
              <a:t>obstoječega </a:t>
            </a:r>
            <a:r>
              <a:rPr lang="sl-SI" sz="6700" b="1" u="sng" dirty="0" smtClean="0"/>
              <a:t>stanja </a:t>
            </a:r>
            <a:r>
              <a:rPr lang="sl-SI" sz="6700" b="1" dirty="0" smtClean="0">
                <a:sym typeface="Wingdings" pitchFamily="2" charset="2"/>
              </a:rPr>
              <a:t> </a:t>
            </a:r>
            <a:r>
              <a:rPr lang="sl-SI" sz="6700" b="1" dirty="0" smtClean="0">
                <a:sym typeface="Wingdings" pitchFamily="2" charset="2"/>
              </a:rPr>
              <a:t>SWOT analiza po področjih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6700" b="1" u="sng" dirty="0" smtClean="0">
                <a:sym typeface="Wingdings" pitchFamily="2" charset="2"/>
              </a:rPr>
              <a:t>Izbor področja za </a:t>
            </a:r>
            <a:r>
              <a:rPr lang="sl-SI" sz="6700" b="1" u="sng" dirty="0" err="1" smtClean="0">
                <a:sym typeface="Wingdings" pitchFamily="2" charset="2"/>
              </a:rPr>
              <a:t>samoevalvacijo</a:t>
            </a:r>
            <a:r>
              <a:rPr lang="sl-SI" sz="6700" b="1" u="sng" dirty="0" smtClean="0">
                <a:sym typeface="Wingdings" pitchFamily="2" charset="2"/>
              </a:rPr>
              <a:t> </a:t>
            </a:r>
            <a:r>
              <a:rPr lang="sl-SI" sz="6700" b="1" dirty="0" smtClean="0">
                <a:sym typeface="Wingdings" pitchFamily="2" charset="2"/>
              </a:rPr>
              <a:t> </a:t>
            </a:r>
            <a:r>
              <a:rPr lang="sl-SI" sz="6700" b="1" dirty="0" smtClean="0">
                <a:sym typeface="Wingdings" pitchFamily="2" charset="2"/>
              </a:rPr>
              <a:t>PREDAVATELJI</a:t>
            </a:r>
            <a:endParaRPr lang="sl-SI" sz="6700" b="1" dirty="0" smtClean="0">
              <a:sym typeface="Wingdings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6700" b="1" u="sng" dirty="0" smtClean="0">
                <a:sym typeface="Wingdings" pitchFamily="2" charset="2"/>
              </a:rPr>
              <a:t>Določitev standardov kakovosti</a:t>
            </a:r>
            <a:r>
              <a:rPr lang="sl-SI" b="1" u="sng" dirty="0"/>
              <a:t/>
            </a:r>
            <a:br>
              <a:rPr lang="sl-SI" b="1" u="sng" dirty="0"/>
            </a:b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744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-305661" y="1196752"/>
            <a:ext cx="8229600" cy="1143000"/>
          </a:xfrm>
        </p:spPr>
        <p:txBody>
          <a:bodyPr/>
          <a:lstStyle/>
          <a:p>
            <a:r>
              <a:rPr lang="sl-SI" b="1" dirty="0" smtClean="0"/>
              <a:t>Projekt POKI po korakih:</a:t>
            </a:r>
            <a:endParaRPr lang="sl-SI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2" name="Ograda besedila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quarter" idx="4"/>
          </p:nvPr>
        </p:nvSpPr>
        <p:spPr>
          <a:xfrm>
            <a:off x="327443" y="2906712"/>
            <a:ext cx="8262195" cy="361863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8600" b="1" dirty="0" smtClean="0"/>
              <a:t>4. </a:t>
            </a:r>
            <a:r>
              <a:rPr lang="sl-SI" sz="8600" b="1" u="sng" dirty="0" smtClean="0"/>
              <a:t>Spletno </a:t>
            </a:r>
            <a:r>
              <a:rPr lang="sl-SI" sz="8600" b="1" u="sng" dirty="0"/>
              <a:t>anketiranje </a:t>
            </a:r>
            <a:r>
              <a:rPr lang="sl-SI" sz="8600" b="1" u="sng" dirty="0" smtClean="0"/>
              <a:t>predavateljev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8600" b="1" dirty="0" smtClean="0"/>
              <a:t>5. </a:t>
            </a:r>
            <a:r>
              <a:rPr lang="sl-SI" sz="8600" b="1" u="sng" dirty="0" smtClean="0"/>
              <a:t>Analiza anket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8600" b="1" dirty="0" smtClean="0"/>
              <a:t>6. </a:t>
            </a:r>
            <a:r>
              <a:rPr lang="sl-SI" sz="8600" b="1" u="sng" dirty="0" err="1" smtClean="0"/>
              <a:t>Zgledovalni</a:t>
            </a:r>
            <a:r>
              <a:rPr lang="sl-SI" sz="8600" b="1" u="sng" dirty="0" smtClean="0"/>
              <a:t> </a:t>
            </a:r>
            <a:r>
              <a:rPr lang="sl-SI" sz="8600" b="1" u="sng" dirty="0"/>
              <a:t>obisk partnerske </a:t>
            </a:r>
            <a:r>
              <a:rPr lang="sl-SI" sz="8600" b="1" u="sng" dirty="0" smtClean="0"/>
              <a:t>organizacije </a:t>
            </a:r>
            <a:r>
              <a:rPr lang="sl-SI" sz="8600" b="1" dirty="0" smtClean="0">
                <a:sym typeface="Wingdings" pitchFamily="2" charset="2"/>
              </a:rPr>
              <a:t>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8600" b="1" dirty="0" smtClean="0">
                <a:sym typeface="Wingdings" pitchFamily="2" charset="2"/>
              </a:rPr>
              <a:t>    UPI – Ljudska univerza Žalec</a:t>
            </a:r>
            <a:endParaRPr lang="sl-SI" sz="86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l-SI" sz="8600" b="1" dirty="0" smtClean="0"/>
              <a:t>7. </a:t>
            </a:r>
            <a:r>
              <a:rPr lang="sl-SI" sz="8600" b="1" u="sng" dirty="0" smtClean="0"/>
              <a:t>Predlogi </a:t>
            </a:r>
            <a:r>
              <a:rPr lang="sl-SI" sz="8600" b="1" u="sng" dirty="0"/>
              <a:t>za izboljšave</a:t>
            </a:r>
            <a:r>
              <a:rPr lang="sl-SI" b="1" u="sng" dirty="0"/>
              <a:t/>
            </a:r>
            <a:br>
              <a:rPr lang="sl-SI" b="1" u="sng" dirty="0"/>
            </a:b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744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1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SPLETNO ANKETIRANJE</a:t>
            </a:r>
            <a:endParaRPr lang="sl-SI" sz="4000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467544" y="2708920"/>
            <a:ext cx="4040188" cy="36724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2200" b="1" dirty="0" smtClean="0">
                <a:solidFill>
                  <a:srgbClr val="10253F"/>
                </a:solidFill>
              </a:rPr>
              <a:t>Izvedba: 16.5. – 31.5. 2012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b="1" dirty="0" smtClean="0">
                <a:solidFill>
                  <a:srgbClr val="10253F"/>
                </a:solidFill>
                <a:latin typeface="Calibri" pitchFamily="34" charset="0"/>
              </a:rPr>
              <a:t>Anketirani vsi predavatelji formalnih in neformalnih programov v šolskem letu 2011/2012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2200" dirty="0" smtClean="0">
                <a:solidFill>
                  <a:srgbClr val="10253F"/>
                </a:solidFill>
                <a:latin typeface="Calibri" pitchFamily="34" charset="0"/>
              </a:rPr>
              <a:t>Anketirani tudi vsi organizatorji IO v našem zavodu </a:t>
            </a:r>
            <a:endParaRPr lang="sl-SI" sz="2200" dirty="0">
              <a:solidFill>
                <a:srgbClr val="10253F"/>
              </a:solidFill>
              <a:latin typeface="Calibri" pitchFamily="34" charset="0"/>
            </a:endParaRPr>
          </a:p>
        </p:txBody>
      </p:sp>
      <p:graphicFrame>
        <p:nvGraphicFramePr>
          <p:cNvPr id="8" name="Ograda vsebine 7" title="Števio anke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7853061"/>
              </p:ext>
            </p:extLst>
          </p:nvPr>
        </p:nvGraphicFramePr>
        <p:xfrm>
          <a:off x="3779912" y="4797152"/>
          <a:ext cx="5220072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grada besedil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4"/>
          </p:nvPr>
        </p:nvSpPr>
        <p:spPr>
          <a:xfrm>
            <a:off x="4809085" y="2636912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PREDAVATELJI:</a:t>
            </a:r>
          </a:p>
          <a:p>
            <a:pPr marL="0" indent="0">
              <a:buNone/>
            </a:pPr>
            <a:r>
              <a:rPr lang="sl-SI" b="1" dirty="0" smtClean="0"/>
              <a:t>Število poslanih anket: 125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Število vrnjenih anket: 45</a:t>
            </a:r>
            <a:endParaRPr lang="sl-SI" b="1" dirty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0055" y="6025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Raven puščični povezovalnik 12"/>
          <p:cNvCxnSpPr/>
          <p:nvPr/>
        </p:nvCxnSpPr>
        <p:spPr>
          <a:xfrm flipH="1">
            <a:off x="5652120" y="4437112"/>
            <a:ext cx="72008" cy="504056"/>
          </a:xfrm>
          <a:prstGeom prst="straightConnector1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1628800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b="1" dirty="0" smtClean="0"/>
              <a:t>SPLETNO ANKETIRANJE</a:t>
            </a:r>
            <a:endParaRPr lang="sl-SI" sz="4000" b="1" dirty="0"/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1"/>
          </p:nvPr>
        </p:nvSpPr>
        <p:spPr>
          <a:xfrm>
            <a:off x="604971" y="3501008"/>
            <a:ext cx="7992888" cy="2880319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800" b="1" dirty="0" smtClean="0">
                <a:solidFill>
                  <a:srgbClr val="10253F"/>
                </a:solidFill>
              </a:rPr>
              <a:t>Sodelovanje pri delu strokovnih aktivov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800" b="1" dirty="0" smtClean="0">
                <a:solidFill>
                  <a:srgbClr val="10253F"/>
                </a:solidFill>
              </a:rPr>
              <a:t>Motiviranost predavateljev za delo v IO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800" dirty="0" smtClean="0">
                <a:solidFill>
                  <a:srgbClr val="10253F"/>
                </a:solidFill>
              </a:rPr>
              <a:t>Zadovoljstvo predavateljev z delom v IO</a:t>
            </a:r>
            <a:endParaRPr lang="sl-SI" sz="2800" b="1" dirty="0" smtClean="0">
              <a:solidFill>
                <a:srgbClr val="10253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10" name="Ograda besedila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4"/>
          </p:nvPr>
        </p:nvSpPr>
        <p:spPr>
          <a:xfrm>
            <a:off x="6228184" y="2780928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 smtClean="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0055" y="6025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grada vsebine 1"/>
          <p:cNvSpPr>
            <a:spLocks noGrp="1"/>
          </p:cNvSpPr>
          <p:nvPr>
            <p:ph sz="half" idx="2"/>
          </p:nvPr>
        </p:nvSpPr>
        <p:spPr>
          <a:xfrm>
            <a:off x="5903845" y="5229200"/>
            <a:ext cx="4040188" cy="3951288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93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 idx="4294967295"/>
          </p:nvPr>
        </p:nvSpPr>
        <p:spPr>
          <a:xfrm>
            <a:off x="691196" y="1332793"/>
            <a:ext cx="7962408" cy="629702"/>
          </a:xfrm>
        </p:spPr>
        <p:txBody>
          <a:bodyPr anchorCtr="0"/>
          <a:lstStyle/>
          <a:p>
            <a:pPr lvl="0" algn="l">
              <a:buNone/>
            </a:pPr>
            <a:endParaRPr lang="sl-SI" sz="2500" b="1" dirty="0">
              <a:solidFill>
                <a:srgbClr val="10253F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idx="4294967295"/>
          </p:nvPr>
        </p:nvSpPr>
        <p:spPr>
          <a:xfrm>
            <a:off x="326874" y="2057186"/>
            <a:ext cx="8326731" cy="45073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Kazalnik 1: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</a:rPr>
              <a:t>SODELOVANJE PRI DELU STROKOVNIH AKTIVOV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l-SI" sz="2800" b="1" dirty="0" smtClean="0">
              <a:solidFill>
                <a:srgbClr val="10253F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kakovosti:</a:t>
            </a:r>
          </a:p>
          <a:p>
            <a:pPr marL="0" indent="0">
              <a:buNone/>
            </a:pPr>
            <a:r>
              <a:rPr lang="sl-SI" sz="2800" dirty="0"/>
              <a:t>Naši predavatelji in organizatorji skupaj pripravljamo načrt za izpeljavo </a:t>
            </a:r>
            <a:r>
              <a:rPr lang="sl-SI" sz="2800" dirty="0" smtClean="0"/>
              <a:t>posameznega </a:t>
            </a:r>
            <a:r>
              <a:rPr lang="sl-SI" sz="2800" dirty="0"/>
              <a:t>predmeta, upoštevajoč predhodno znanje in izkušnje </a:t>
            </a:r>
            <a:r>
              <a:rPr lang="sl-SI" sz="2800" dirty="0" smtClean="0"/>
              <a:t>odraslih</a:t>
            </a:r>
            <a:r>
              <a:rPr lang="sl-SI" sz="2800" dirty="0"/>
              <a:t>.</a:t>
            </a:r>
            <a:r>
              <a:rPr lang="sl-SI" sz="2800" i="1" dirty="0"/>
              <a:t> </a:t>
            </a:r>
            <a:endParaRPr lang="sl-SI" sz="2800" dirty="0"/>
          </a:p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85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99985" y="1487246"/>
            <a:ext cx="7028184" cy="933642"/>
          </a:xfrm>
        </p:spPr>
        <p:txBody>
          <a:bodyPr>
            <a:normAutofit/>
          </a:bodyPr>
          <a:lstStyle/>
          <a:p>
            <a:r>
              <a:rPr lang="sl-SI" dirty="0" smtClean="0"/>
              <a:t>ŠTEVILO STROKOVNIH AKTIVOV PO MNENJU </a:t>
            </a:r>
            <a:br>
              <a:rPr lang="sl-SI" dirty="0" smtClean="0"/>
            </a:br>
            <a:r>
              <a:rPr lang="sl-SI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PREDAVATELJEV</a:t>
            </a:r>
            <a:endParaRPr lang="sl-SI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Ograda slike 8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633939964"/>
              </p:ext>
            </p:extLst>
          </p:nvPr>
        </p:nvGraphicFramePr>
        <p:xfrm>
          <a:off x="179512" y="2492894"/>
          <a:ext cx="8784975" cy="41019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805556"/>
                <a:gridCol w="1813420"/>
                <a:gridCol w="2165999"/>
              </a:tblGrid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 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N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%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1. Enkrat v šolskem letu.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4,44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2. Dvakrat v šolskem letu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23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3. Trikrat v šolskem letu.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22,22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4. Več kot trikrat v šolskem letu.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8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17,78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5. Drugo.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2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4,44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  <a:tr h="58599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SKUPAJ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</a:rPr>
                        <a:t>45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100,00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13" name="Pravokotnik 12"/>
          <p:cNvSpPr/>
          <p:nvPr/>
        </p:nvSpPr>
        <p:spPr>
          <a:xfrm>
            <a:off x="107504" y="3645024"/>
            <a:ext cx="8928992" cy="6480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99985" y="1487246"/>
            <a:ext cx="7028184" cy="861633"/>
          </a:xfrm>
        </p:spPr>
        <p:txBody>
          <a:bodyPr>
            <a:normAutofit/>
          </a:bodyPr>
          <a:lstStyle/>
          <a:p>
            <a:r>
              <a:rPr lang="sl-SI" dirty="0" smtClean="0"/>
              <a:t>ŠTEVILO STROKOVNIH AKTIVOV PO MNENJU </a:t>
            </a:r>
            <a:br>
              <a:rPr lang="sl-SI" dirty="0" smtClean="0"/>
            </a:br>
            <a:r>
              <a:rPr lang="sl-SI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ORGANIZATORJEV</a:t>
            </a:r>
            <a:endParaRPr lang="sl-SI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grada besedila 2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sl-SI" sz="2200" dirty="0">
              <a:solidFill>
                <a:srgbClr val="10253F"/>
              </a:solidFill>
              <a:latin typeface="Tahoma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l-SI" sz="2200" b="1" dirty="0">
              <a:solidFill>
                <a:srgbClr val="10253F"/>
              </a:solidFill>
            </a:endParaRP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6873" y="0"/>
            <a:ext cx="8816557" cy="133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50019" y="1011998"/>
            <a:ext cx="1347840" cy="9504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otnik 1"/>
          <p:cNvSpPr/>
          <p:nvPr/>
        </p:nvSpPr>
        <p:spPr>
          <a:xfrm>
            <a:off x="179512" y="4221088"/>
            <a:ext cx="8784976" cy="64807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0" name="Ograda slike 9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607542904"/>
              </p:ext>
            </p:extLst>
          </p:nvPr>
        </p:nvGraphicFramePr>
        <p:xfrm>
          <a:off x="179512" y="2348880"/>
          <a:ext cx="8784976" cy="4392487"/>
        </p:xfrm>
        <a:graphic>
          <a:graphicData uri="http://schemas.openxmlformats.org/drawingml/2006/table">
            <a:tbl>
              <a:tblPr/>
              <a:tblGrid>
                <a:gridCol w="5426014"/>
                <a:gridCol w="1679481"/>
                <a:gridCol w="1679481"/>
              </a:tblGrid>
              <a:tr h="637213"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b="1">
                          <a:effectLst/>
                          <a:latin typeface="Tahoma"/>
                          <a:ea typeface="Calibri"/>
                        </a:rPr>
                        <a:t> 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b="1">
                          <a:effectLst/>
                          <a:latin typeface="Tahoma"/>
                          <a:ea typeface="Calibri"/>
                        </a:rPr>
                        <a:t>N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b="1">
                          <a:effectLst/>
                          <a:latin typeface="Tahoma"/>
                          <a:ea typeface="Calibri"/>
                        </a:rPr>
                        <a:t>%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7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  1. Enkrat v šolskem letu.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0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7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  2. Dvakrat v šolskem letu.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11,11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7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  3. Trikrat v šolskem letu.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6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66,67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7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  4. Večkrat kot trikrat v šolskem letu.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11,11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7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  5. Drugo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11,11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879">
                <a:tc>
                  <a:txBody>
                    <a:bodyPr/>
                    <a:lstStyle/>
                    <a:p>
                      <a:pPr marL="180340" indent="-180340">
                        <a:spcAft>
                          <a:spcPts val="0"/>
                        </a:spcAft>
                      </a:pPr>
                      <a:r>
                        <a:rPr lang="sl-SI" sz="1000">
                          <a:effectLst/>
                          <a:latin typeface="Tahoma"/>
                          <a:ea typeface="Calibri"/>
                        </a:rPr>
                        <a:t>  </a:t>
                      </a:r>
                      <a:r>
                        <a:rPr lang="sl-SI" sz="1000" b="1">
                          <a:effectLst/>
                          <a:latin typeface="Tahoma"/>
                          <a:ea typeface="Calibri"/>
                        </a:rPr>
                        <a:t>SKUPAJ</a:t>
                      </a:r>
                      <a:endParaRPr lang="sl-SI" sz="120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Tahoma"/>
                          <a:ea typeface="Calibri"/>
                        </a:rPr>
                        <a:t>9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-180340" algn="ctr"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  <a:latin typeface="Tahoma"/>
                          <a:ea typeface="Calibri"/>
                        </a:rPr>
                        <a:t>100,00</a:t>
                      </a:r>
                      <a:endParaRPr lang="sl-SI" sz="1200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isarn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703</Words>
  <Application>Microsoft Office PowerPoint</Application>
  <PresentationFormat>Diaprojekcija na zaslonu (4:3)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3" baseType="lpstr">
      <vt:lpstr>Officeova tema</vt:lpstr>
      <vt:lpstr>Grafikon</vt:lpstr>
      <vt:lpstr>PREDSTAVITEV SAMOEVALVACIJSKEGA POROČILA  Projekt: Razvoj kakovosti v izobraževanju odraslih od 2009 do 2013</vt:lpstr>
      <vt:lpstr>Model samoevalvacije  Ponudimo odraslim kakovostno izobraževanje</vt:lpstr>
      <vt:lpstr>Samoevalvacija po korakih:</vt:lpstr>
      <vt:lpstr>Projekt POKI po korakih:</vt:lpstr>
      <vt:lpstr>SPLETNO ANKETIRANJE</vt:lpstr>
      <vt:lpstr>SPLETNO ANKETIRANJE</vt:lpstr>
      <vt:lpstr>PowerPointova predstavitev</vt:lpstr>
      <vt:lpstr>ŠTEVILO STROKOVNIH AKTIVOV PO MNENJU  PREDAVATELJEV</vt:lpstr>
      <vt:lpstr>ŠTEVILO STROKOVNIH AKTIVOV PO MNENJU  ORGANIZATORJEV</vt:lpstr>
      <vt:lpstr>UGOTOVITVE:</vt:lpstr>
      <vt:lpstr>PowerPointova predstavitev</vt:lpstr>
      <vt:lpstr>PowerPointova predstavitev</vt:lpstr>
      <vt:lpstr>RAZLIČNE OBLIKE INDIVIDUALNEGA DELA Z ODRASLIMI UDELEŽENCI</vt:lpstr>
      <vt:lpstr>UGOTOVITVE:</vt:lpstr>
      <vt:lpstr>PowerPointova predstavitev</vt:lpstr>
      <vt:lpstr>ZADOVOLJSTVO PREDAVATELJEV</vt:lpstr>
      <vt:lpstr>ZADOVOLJSTVO PREDAVATELJEV Z NAGRAJEVANJEM ZA DELO</vt:lpstr>
      <vt:lpstr>UGOTOVITVE:</vt:lpstr>
      <vt:lpstr>OBISK  ZGLEDOVALNE ORGANIZACIJE</vt:lpstr>
      <vt:lpstr>UPI-Ljudska univerza Žalec:</vt:lpstr>
      <vt:lpstr>PREDLOGI ZA IZBOLJŠAVE  V NAŠEM ZAVODU: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user</dc:creator>
  <cp:lastModifiedBy>CS</cp:lastModifiedBy>
  <cp:revision>41</cp:revision>
  <dcterms:created xsi:type="dcterms:W3CDTF">2012-11-29T12:33:20Z</dcterms:created>
  <dcterms:modified xsi:type="dcterms:W3CDTF">2013-09-16T05:23:19Z</dcterms:modified>
</cp:coreProperties>
</file>